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Roboto Medium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3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6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2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 Insurance Fraud Detection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Machine Learning Solution for Fraud Prevention</a:t>
            </a: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12769327" y="7767021"/>
            <a:ext cx="1775012" cy="365760"/>
          </a:xfrm>
          <a:prstGeom prst="rect">
            <a:avLst/>
          </a:prstGeom>
          <a:solidFill>
            <a:srgbClr val="07033B"/>
          </a:solidFill>
          <a:ln>
            <a:solidFill>
              <a:srgbClr val="0703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57703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Business Impact &amp; ROI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solution offers a potential $3.675M/month in savings, 435% ROI, 80% faster claim review, and 92% fraud detection with a low false positive rate.</a:t>
            </a: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12769327" y="7767021"/>
            <a:ext cx="1775012" cy="365760"/>
          </a:xfrm>
          <a:prstGeom prst="rect">
            <a:avLst/>
          </a:prstGeom>
          <a:solidFill>
            <a:srgbClr val="07033B"/>
          </a:solidFill>
          <a:ln>
            <a:solidFill>
              <a:srgbClr val="0703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5964"/>
            <a:ext cx="65805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Technical Implementation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0949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robust architecture and well-defined project structure ensure scalability and maintainability.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3026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Technology Stack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88381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Backend: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Python, Scikit-learn, XGBoost, Pandas ML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68891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Frontend: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Streamlit, Plotly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13111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Deployment: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Local/Cloud ready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33026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Project Structure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56321" y="388381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/data: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Raw and processed datasets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68891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/src: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Core application code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513111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/models: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Trained model outputs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93621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/outputs: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Metrics and reports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56321" y="637841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requirements.txt: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Project dependencies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9827"/>
            <a:ext cx="62492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 &amp; Next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4558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Achievements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5393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92% Fraud Detection Accuracy: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Significantly reduces undetected fraudulent claims.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4447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$3.67M/month Savings: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Direct financial impact from fraud prevention.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4957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80% Efficiency Boost: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Streamlined claim review and processing.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95467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All-in-One, Production-Ready Solution: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Comprehensive and scalable system.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274558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Future Enhancements</a:t>
            </a:r>
            <a:endParaRPr lang="en-US" sz="3550" dirty="0"/>
          </a:p>
        </p:txBody>
      </p:sp>
      <p:sp>
        <p:nvSpPr>
          <p:cNvPr id="9" name="Text 7"/>
          <p:cNvSpPr/>
          <p:nvPr/>
        </p:nvSpPr>
        <p:spPr>
          <a:xfrm>
            <a:off x="7599521" y="35393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 Expansion: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Integrate advanced models for evolving fraud patterns.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34447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Cloud Deployment: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enhanced scalability and immediate insights.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14957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Explainable AI Features: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Improve transparency and trust in predictions.</a:t>
            </a:r>
            <a:endParaRPr lang="en-US" sz="1750" dirty="0"/>
          </a:p>
        </p:txBody>
      </p:sp>
      <p:sp>
        <p:nvSpPr>
          <p:cNvPr id="12" name="Rectangle 11"/>
          <p:cNvSpPr/>
          <p:nvPr/>
        </p:nvSpPr>
        <p:spPr>
          <a:xfrm>
            <a:off x="12769327" y="7767021"/>
            <a:ext cx="1775012" cy="365760"/>
          </a:xfrm>
          <a:prstGeom prst="rect">
            <a:avLst/>
          </a:prstGeom>
          <a:solidFill>
            <a:srgbClr val="07033B"/>
          </a:solidFill>
          <a:ln>
            <a:solidFill>
              <a:srgbClr val="0703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9104"/>
            <a:ext cx="64514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$40 Billion Challenge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2151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 insurance fraud costs the US industry over $40 billion annually. Manual review of complex claims is slow and error-prone, highlighting the urgent need for an automated, accurate system.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502468"/>
            <a:ext cx="4196358" cy="1367909"/>
          </a:xfrm>
          <a:prstGeom prst="roundRect">
            <a:avLst>
              <a:gd name="adj" fmla="val 6964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47597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$40B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525018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Annual cost of fraud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4502468"/>
            <a:ext cx="4196358" cy="1367909"/>
          </a:xfrm>
          <a:prstGeom prst="roundRect">
            <a:avLst>
              <a:gd name="adj" fmla="val 6964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4256" y="47597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60K Records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4256" y="525018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Claims data complexity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4502468"/>
            <a:ext cx="4196358" cy="1367909"/>
          </a:xfrm>
          <a:prstGeom prst="roundRect">
            <a:avLst>
              <a:gd name="adj" fmla="val 6964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97427" y="47597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25.3%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97427" y="525018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Claims labeled as fraud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769327" y="7767021"/>
            <a:ext cx="1775012" cy="365760"/>
          </a:xfrm>
          <a:prstGeom prst="rect">
            <a:avLst/>
          </a:prstGeom>
          <a:solidFill>
            <a:srgbClr val="07033B"/>
          </a:solidFill>
          <a:ln>
            <a:solidFill>
              <a:srgbClr val="0703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5956"/>
            <a:ext cx="60837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Our End-to-End Solution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98363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2324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Processing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72285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Automated cleaning and feature engineering.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098363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2324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ML Engine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72285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 different classifiers for robust detection.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098363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2324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Streamlit Dashboard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72285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Analytics, KPIs, and real-time predictions.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59306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pipeline enables accurate, real-time fraud detection, data-driven insights, and smarter claims processing.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769327" y="7767021"/>
            <a:ext cx="1775012" cy="365760"/>
          </a:xfrm>
          <a:prstGeom prst="rect">
            <a:avLst/>
          </a:prstGeom>
          <a:solidFill>
            <a:srgbClr val="07033B"/>
          </a:solidFill>
          <a:ln>
            <a:solidFill>
              <a:srgbClr val="0703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3194"/>
            <a:ext cx="65651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Processing &amp; Quality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056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robust data processing ensures a clean, structured dataset for machine learning.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23655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3523655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780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Zero Duplicates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4271367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Ensuring unique claim records.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523655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3523655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3780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4271367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Imputed via median/mode for completeness.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18378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5118378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53756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Outlier Clipping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42524" y="5866090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1st–99th percentile (IQR method) for data integrity.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18378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8067" y="5118378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8" name="Text 16"/>
          <p:cNvSpPr/>
          <p:nvPr/>
        </p:nvSpPr>
        <p:spPr>
          <a:xfrm>
            <a:off x="7777282" y="53756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Dates Handled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777282" y="5866090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Robust extraction for engineered features.</a:t>
            </a:r>
            <a:endParaRPr lang="en-US" sz="1750" dirty="0"/>
          </a:p>
        </p:txBody>
      </p:sp>
      <p:sp>
        <p:nvSpPr>
          <p:cNvPr id="20" name="Rectangle 19"/>
          <p:cNvSpPr/>
          <p:nvPr/>
        </p:nvSpPr>
        <p:spPr>
          <a:xfrm>
            <a:off x="12769327" y="7767021"/>
            <a:ext cx="1775012" cy="365760"/>
          </a:xfrm>
          <a:prstGeom prst="rect">
            <a:avLst/>
          </a:prstGeom>
          <a:solidFill>
            <a:srgbClr val="07033B"/>
          </a:solidFill>
          <a:ln>
            <a:solidFill>
              <a:srgbClr val="0703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13359"/>
            <a:ext cx="626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Engineered Features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6230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New features enhance model accuracy by detecting patterns typical of fraud.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34732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Claim-to-Vehicle Cost Ratio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78952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Premium-to-Claim Ratio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23172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Vehicle Age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434732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Mileage Flag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478952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Claim Severity Score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523172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Claim Reporting Delay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567392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Policy Tenure at Accident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3827"/>
            <a:ext cx="87605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Performance Indicators (KPIs)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19582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25.33%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4351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Fraud Rate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841796"/>
            <a:ext cx="30480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Identified in the dataset.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3319582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$13,261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4351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Avg. Fraud Claim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4841796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value of fraudulent claims.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3319582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$3.7M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4351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Monthly Savings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4841796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Potential business value.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3319582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80%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4351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Less Manual Review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4841796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Efficiency gain.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82275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also track state/geographic hotspots and temporal spikes in fraud.</a:t>
            </a:r>
            <a:endParaRPr lang="en-US" sz="1750" dirty="0"/>
          </a:p>
        </p:txBody>
      </p:sp>
      <p:sp>
        <p:nvSpPr>
          <p:cNvPr id="16" name="Rectangle 15"/>
          <p:cNvSpPr/>
          <p:nvPr/>
        </p:nvSpPr>
        <p:spPr>
          <a:xfrm>
            <a:off x="12769327" y="7767021"/>
            <a:ext cx="1775012" cy="365760"/>
          </a:xfrm>
          <a:prstGeom prst="rect">
            <a:avLst/>
          </a:prstGeom>
          <a:solidFill>
            <a:srgbClr val="07033B"/>
          </a:solidFill>
          <a:ln>
            <a:solidFill>
              <a:srgbClr val="0703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36890"/>
            <a:ext cx="65481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Machine Learning Models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8583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evaluated 10 algorithms, with Random Forest emerging as the best performer.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6678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Evaluation metrics include ROC-AUC, Accuracy, Precision, Recall, F1, Kappa, MCC, and Log Loss.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15910"/>
            <a:ext cx="104655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Random Forest: Best Model Performance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689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ROC-AUC: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92.4%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111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Accuracy: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89.7%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533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Precision: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87.2%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689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Recall: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85.8%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2111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F1: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86.5%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6533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Stability: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5-fold stratified CV, low variance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3506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Engineered features and claim amount were identified as top predictors for fraud.</a:t>
            </a:r>
            <a:endParaRPr lang="en-US" sz="1750" dirty="0"/>
          </a:p>
        </p:txBody>
      </p:sp>
      <p:sp>
        <p:nvSpPr>
          <p:cNvPr id="10" name="Rectangle 9"/>
          <p:cNvSpPr/>
          <p:nvPr/>
        </p:nvSpPr>
        <p:spPr>
          <a:xfrm>
            <a:off x="12769327" y="7767021"/>
            <a:ext cx="1775012" cy="365760"/>
          </a:xfrm>
          <a:prstGeom prst="rect">
            <a:avLst/>
          </a:prstGeom>
          <a:solidFill>
            <a:srgbClr val="07033B"/>
          </a:solidFill>
          <a:ln>
            <a:solidFill>
              <a:srgbClr val="0703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2342"/>
            <a:ext cx="68228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Streamlit Dashboard Demo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547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interactive dashboard provides real-time scoring and visualizations with an easy-to-use interface.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712964"/>
            <a:ext cx="4196358" cy="1178600"/>
          </a:xfrm>
          <a:prstGeom prst="roundRect">
            <a:avLst>
              <a:gd name="adj" fmla="val 12413"/>
            </a:avLst>
          </a:prstGeom>
          <a:solidFill>
            <a:srgbClr val="000018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682484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337280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</p:sp>
      <p:sp>
        <p:nvSpPr>
          <p:cNvPr id="7" name="Text 5"/>
          <p:cNvSpPr/>
          <p:nvPr/>
        </p:nvSpPr>
        <p:spPr>
          <a:xfrm>
            <a:off x="2755761" y="354294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51084" y="4279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Overview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5216962" y="3712964"/>
            <a:ext cx="4196358" cy="1178600"/>
          </a:xfrm>
          <a:prstGeom prst="roundRect">
            <a:avLst>
              <a:gd name="adj" fmla="val 12413"/>
            </a:avLst>
          </a:prstGeom>
          <a:solidFill>
            <a:srgbClr val="000018">
              <a:alpha val="9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3682484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337280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354294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4279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Fraud Analysis</a:t>
            </a:r>
            <a:endParaRPr lang="en-US" sz="2200" dirty="0"/>
          </a:p>
        </p:txBody>
      </p:sp>
      <p:sp>
        <p:nvSpPr>
          <p:cNvPr id="14" name="Shape 12"/>
          <p:cNvSpPr/>
          <p:nvPr/>
        </p:nvSpPr>
        <p:spPr>
          <a:xfrm>
            <a:off x="9640133" y="3712964"/>
            <a:ext cx="4196358" cy="1178600"/>
          </a:xfrm>
          <a:prstGeom prst="roundRect">
            <a:avLst>
              <a:gd name="adj" fmla="val 12413"/>
            </a:avLst>
          </a:prstGeom>
          <a:solidFill>
            <a:srgbClr val="000018">
              <a:alpha val="95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9640133" y="3682484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6" name="Shape 14"/>
          <p:cNvSpPr/>
          <p:nvPr/>
        </p:nvSpPr>
        <p:spPr>
          <a:xfrm>
            <a:off x="11398032" y="337280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</p:sp>
      <p:sp>
        <p:nvSpPr>
          <p:cNvPr id="17" name="Text 15"/>
          <p:cNvSpPr/>
          <p:nvPr/>
        </p:nvSpPr>
        <p:spPr>
          <a:xfrm>
            <a:off x="11602105" y="354294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9897427" y="4279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Model Performance</a:t>
            </a:r>
            <a:endParaRPr lang="en-US" sz="2200" dirty="0"/>
          </a:p>
        </p:txBody>
      </p:sp>
      <p:sp>
        <p:nvSpPr>
          <p:cNvPr id="19" name="Shape 17"/>
          <p:cNvSpPr/>
          <p:nvPr/>
        </p:nvSpPr>
        <p:spPr>
          <a:xfrm>
            <a:off x="793790" y="5458539"/>
            <a:ext cx="6407944" cy="1178600"/>
          </a:xfrm>
          <a:prstGeom prst="roundRect">
            <a:avLst>
              <a:gd name="adj" fmla="val 12413"/>
            </a:avLst>
          </a:prstGeom>
          <a:solidFill>
            <a:srgbClr val="000018">
              <a:alpha val="95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793790" y="5428059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21" name="Shape 19"/>
          <p:cNvSpPr/>
          <p:nvPr/>
        </p:nvSpPr>
        <p:spPr>
          <a:xfrm>
            <a:off x="3657540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</p:sp>
      <p:sp>
        <p:nvSpPr>
          <p:cNvPr id="22" name="Text 20"/>
          <p:cNvSpPr/>
          <p:nvPr/>
        </p:nvSpPr>
        <p:spPr>
          <a:xfrm>
            <a:off x="3861614" y="528851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1051084" y="60255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Prediction Interface</a:t>
            </a:r>
            <a:endParaRPr lang="en-US" sz="2200" dirty="0"/>
          </a:p>
        </p:txBody>
      </p:sp>
      <p:sp>
        <p:nvSpPr>
          <p:cNvPr id="24" name="Shape 22"/>
          <p:cNvSpPr/>
          <p:nvPr/>
        </p:nvSpPr>
        <p:spPr>
          <a:xfrm>
            <a:off x="7428548" y="5458539"/>
            <a:ext cx="6407944" cy="1178600"/>
          </a:xfrm>
          <a:prstGeom prst="roundRect">
            <a:avLst>
              <a:gd name="adj" fmla="val 12413"/>
            </a:avLst>
          </a:prstGeom>
          <a:solidFill>
            <a:srgbClr val="000018">
              <a:alpha val="95000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7428548" y="5428059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26" name="Shape 24"/>
          <p:cNvSpPr/>
          <p:nvPr/>
        </p:nvSpPr>
        <p:spPr>
          <a:xfrm>
            <a:off x="10292298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A6ED8"/>
          </a:solidFill>
          <a:ln/>
        </p:spPr>
      </p:sp>
      <p:sp>
        <p:nvSpPr>
          <p:cNvPr id="27" name="Text 25"/>
          <p:cNvSpPr/>
          <p:nvPr/>
        </p:nvSpPr>
        <p:spPr>
          <a:xfrm>
            <a:off x="10496371" y="528851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5</a:t>
            </a:r>
            <a:endParaRPr lang="en-US" sz="2100" dirty="0"/>
          </a:p>
        </p:txBody>
      </p:sp>
      <p:sp>
        <p:nvSpPr>
          <p:cNvPr id="28" name="Text 26"/>
          <p:cNvSpPr/>
          <p:nvPr/>
        </p:nvSpPr>
        <p:spPr>
          <a:xfrm>
            <a:off x="7685842" y="60255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KPI Dashboard</a:t>
            </a:r>
            <a:endParaRPr lang="en-US" sz="2200" dirty="0"/>
          </a:p>
        </p:txBody>
      </p:sp>
      <p:sp>
        <p:nvSpPr>
          <p:cNvPr id="29" name="Rectangle 28"/>
          <p:cNvSpPr/>
          <p:nvPr/>
        </p:nvSpPr>
        <p:spPr>
          <a:xfrm>
            <a:off x="12769327" y="7767021"/>
            <a:ext cx="1775012" cy="365760"/>
          </a:xfrm>
          <a:prstGeom prst="rect">
            <a:avLst/>
          </a:prstGeom>
          <a:solidFill>
            <a:srgbClr val="07033B"/>
          </a:solidFill>
          <a:ln>
            <a:solidFill>
              <a:srgbClr val="0703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573</Words>
  <Application>Microsoft Office PowerPoint</Application>
  <PresentationFormat>Custom</PresentationFormat>
  <Paragraphs>110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Roboto Medium</vt:lpstr>
      <vt:lpstr>Calibri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suman</cp:lastModifiedBy>
  <cp:revision>2</cp:revision>
  <dcterms:created xsi:type="dcterms:W3CDTF">2025-07-26T00:49:59Z</dcterms:created>
  <dcterms:modified xsi:type="dcterms:W3CDTF">2025-07-26T00:51:42Z</dcterms:modified>
</cp:coreProperties>
</file>